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97675" cy="99282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2D4"/>
    <a:srgbClr val="2787A0"/>
    <a:srgbClr val="5F4381"/>
    <a:srgbClr val="7C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73" autoAdjust="0"/>
  </p:normalViewPr>
  <p:slideViewPr>
    <p:cSldViewPr>
      <p:cViewPr varScale="1">
        <p:scale>
          <a:sx n="80" d="100"/>
          <a:sy n="80" d="100"/>
        </p:scale>
        <p:origin x="3084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7B6F-8CEF-41C6-A6BC-F92DE1A786B1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7B632-0111-4E09-8F77-4412BE90E68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464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D3DED-50E5-4619-8127-1C034FF20014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B9D53-BBD3-419B-AC28-706C480E08A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86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596CC-65DC-469B-B337-9EC84C9BB67C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8D54F-A399-4E4E-8349-68429019798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56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188F-2457-4541-A467-CA10088C533B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DC53-F87F-4938-AA08-28494BE40EC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09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9BDFD-EB97-476A-8913-5130C674FD28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67381-ADF5-4C9E-801C-AD1777D99A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213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1AE16-845F-40D6-B2C1-4E4E2846507B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01A0B-2F91-4712-935F-60936ADA9F9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687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31E2-6021-4934-9761-CCE566A97B14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0D126-1BF9-4B34-9527-4DB8BA0C6B8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597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8E106-01D8-4E18-B351-9B944EF7F0F3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2D10F-3232-42F6-A3C0-E2F9FBADAB5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064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0A556-B44F-491B-B893-2E237D443375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97916-8675-4CA8-B0BD-D56D5D77B4D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16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B9A2A-44DC-4028-ACE9-B3D8B696B171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A2F29-1367-4D07-9340-A5269A5B386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870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4A478-8BB3-4D5C-B3AB-193429567C79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B79C0-0095-40F0-9E69-31EFC72E0A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22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F77381-7569-4F57-AAE0-D86B04ED025A}" type="datetimeFigureOut">
              <a:rPr lang="sv-SE"/>
              <a:pPr>
                <a:defRPr/>
              </a:pPr>
              <a:t>2025-03-20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249D5F-1C36-442D-A9D4-C26CA9DB89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ktangel 37"/>
          <p:cNvSpPr/>
          <p:nvPr/>
        </p:nvSpPr>
        <p:spPr>
          <a:xfrm>
            <a:off x="243469" y="702835"/>
            <a:ext cx="6336704" cy="7183281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053" name="textruta 6"/>
          <p:cNvSpPr txBox="1">
            <a:spLocks noChangeArrowheads="1"/>
          </p:cNvSpPr>
          <p:nvPr/>
        </p:nvSpPr>
        <p:spPr bwMode="auto">
          <a:xfrm>
            <a:off x="5245100" y="1035050"/>
            <a:ext cx="93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dirty="0"/>
              <a:t>KLAR !</a:t>
            </a:r>
          </a:p>
        </p:txBody>
      </p:sp>
      <p:sp>
        <p:nvSpPr>
          <p:cNvPr id="11" name="Flödesschema: Process 10"/>
          <p:cNvSpPr/>
          <p:nvPr/>
        </p:nvSpPr>
        <p:spPr>
          <a:xfrm>
            <a:off x="5143362" y="2233358"/>
            <a:ext cx="1352889" cy="177723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Kurativt syftande behandling (BC)</a:t>
            </a:r>
            <a:endParaRPr lang="sv-SE" sz="1600" b="1" baseline="30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 dirty="0"/>
          </a:p>
        </p:txBody>
      </p:sp>
      <p:sp>
        <p:nvSpPr>
          <p:cNvPr id="15" name="V-form med huvud 14"/>
          <p:cNvSpPr/>
          <p:nvPr/>
        </p:nvSpPr>
        <p:spPr>
          <a:xfrm>
            <a:off x="1931988" y="849313"/>
            <a:ext cx="3097212" cy="790575"/>
          </a:xfrm>
          <a:prstGeom prst="notchedRightArrow">
            <a:avLst/>
          </a:prstGeom>
          <a:gradFill>
            <a:gsLst>
              <a:gs pos="0">
                <a:srgbClr val="5F4381"/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rgbClr val="7C5DA4"/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b="1" dirty="0"/>
              <a:t>Definitivt behandlingsbeslut =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b="1" dirty="0"/>
              <a:t>Icke-kurativt syftande behandling</a:t>
            </a:r>
          </a:p>
        </p:txBody>
      </p:sp>
      <p:sp>
        <p:nvSpPr>
          <p:cNvPr id="16" name="V-form med huvud 15"/>
          <p:cNvSpPr/>
          <p:nvPr/>
        </p:nvSpPr>
        <p:spPr>
          <a:xfrm>
            <a:off x="1878074" y="1876290"/>
            <a:ext cx="3151125" cy="947651"/>
          </a:xfrm>
          <a:prstGeom prst="notch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100" dirty="0"/>
          </a:p>
        </p:txBody>
      </p:sp>
      <p:sp>
        <p:nvSpPr>
          <p:cNvPr id="2060" name="textruta 17"/>
          <p:cNvSpPr txBox="1">
            <a:spLocks noChangeArrowheads="1"/>
          </p:cNvSpPr>
          <p:nvPr/>
        </p:nvSpPr>
        <p:spPr bwMode="auto">
          <a:xfrm>
            <a:off x="2286502" y="2127941"/>
            <a:ext cx="19625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100" b="1" dirty="0">
                <a:solidFill>
                  <a:schemeClr val="bg1"/>
                </a:solidFill>
              </a:rPr>
              <a:t>Definitivt behandlingsbeslut =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100" b="1" dirty="0">
                <a:solidFill>
                  <a:schemeClr val="bg1"/>
                </a:solidFill>
              </a:rPr>
              <a:t>Kurativt syftande behandling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 b="1" dirty="0"/>
          </a:p>
        </p:txBody>
      </p:sp>
      <p:sp>
        <p:nvSpPr>
          <p:cNvPr id="25" name="Flödesschema: Process 24"/>
          <p:cNvSpPr/>
          <p:nvPr/>
        </p:nvSpPr>
        <p:spPr bwMode="auto">
          <a:xfrm>
            <a:off x="340358" y="3791804"/>
            <a:ext cx="1264159" cy="180228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 smtClean="0"/>
              <a:t>PAD</a:t>
            </a:r>
            <a:endParaRPr lang="sv-SE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b="1" dirty="0" smtClean="0"/>
              <a:t>(E)</a:t>
            </a:r>
            <a:endParaRPr lang="sv-SE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7" name="Flödesschema: Process 26"/>
          <p:cNvSpPr/>
          <p:nvPr/>
        </p:nvSpPr>
        <p:spPr>
          <a:xfrm>
            <a:off x="5143443" y="4809590"/>
            <a:ext cx="1382438" cy="170198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Postoperativa </a:t>
            </a:r>
            <a:endParaRPr lang="sv-SE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/>
              <a:t>d</a:t>
            </a:r>
            <a:r>
              <a:rPr lang="sv-SE" sz="1600" b="1" dirty="0" smtClean="0"/>
              <a:t>ata</a:t>
            </a:r>
            <a:r>
              <a:rPr lang="sv-SE" sz="1600" b="1" baseline="30000" dirty="0" smtClean="0"/>
              <a:t>#</a:t>
            </a:r>
            <a:r>
              <a:rPr lang="sv-SE" sz="1600" b="1" dirty="0" smtClean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(D)</a:t>
            </a:r>
            <a:endParaRPr lang="sv-SE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8" name="Flödesschema: Process 27"/>
          <p:cNvSpPr/>
          <p:nvPr/>
        </p:nvSpPr>
        <p:spPr>
          <a:xfrm>
            <a:off x="2892088" y="5767965"/>
            <a:ext cx="1289827" cy="172819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Uppföljning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(F)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/>
              <a:t>(1-, 3- och 5-år)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9" name="V-form med huvud 28"/>
          <p:cNvSpPr/>
          <p:nvPr/>
        </p:nvSpPr>
        <p:spPr bwMode="auto">
          <a:xfrm rot="5400000">
            <a:off x="5523296" y="4061533"/>
            <a:ext cx="682344" cy="677615"/>
          </a:xfrm>
          <a:prstGeom prst="notchedRightArrow">
            <a:avLst/>
          </a:prstGeom>
          <a:gradFill>
            <a:gsLst>
              <a:gs pos="0">
                <a:srgbClr val="2787A0"/>
              </a:gs>
              <a:gs pos="80000">
                <a:srgbClr val="35B2D4"/>
              </a:gs>
              <a:gs pos="100000">
                <a:srgbClr val="35B2D4"/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100" b="1" dirty="0">
              <a:solidFill>
                <a:schemeClr val="tx1"/>
              </a:solidFill>
            </a:endParaRPr>
          </a:p>
        </p:txBody>
      </p:sp>
      <p:sp>
        <p:nvSpPr>
          <p:cNvPr id="2071" name="textruta 33"/>
          <p:cNvSpPr txBox="1">
            <a:spLocks noChangeArrowheads="1"/>
          </p:cNvSpPr>
          <p:nvPr/>
        </p:nvSpPr>
        <p:spPr bwMode="auto">
          <a:xfrm>
            <a:off x="5396157" y="6848021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dirty="0"/>
              <a:t>KLAR !</a:t>
            </a:r>
          </a:p>
        </p:txBody>
      </p:sp>
      <p:sp>
        <p:nvSpPr>
          <p:cNvPr id="35" name="V-form med huvud 34"/>
          <p:cNvSpPr/>
          <p:nvPr/>
        </p:nvSpPr>
        <p:spPr>
          <a:xfrm rot="2292520">
            <a:off x="1307460" y="5362477"/>
            <a:ext cx="1705793" cy="1228902"/>
          </a:xfrm>
          <a:prstGeom prst="notchedRightArrow">
            <a:avLst>
              <a:gd name="adj1" fmla="val 55499"/>
              <a:gd name="adj2" fmla="val 40490"/>
            </a:avLst>
          </a:prstGeom>
          <a:gradFill>
            <a:gsLst>
              <a:gs pos="0">
                <a:srgbClr val="2787A0"/>
              </a:gs>
              <a:gs pos="93000">
                <a:srgbClr val="35B2D4"/>
              </a:gs>
              <a:gs pos="100000">
                <a:srgbClr val="35B2D4"/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100" b="1" dirty="0">
              <a:solidFill>
                <a:schemeClr val="tx1"/>
              </a:solidFill>
            </a:endParaRPr>
          </a:p>
        </p:txBody>
      </p:sp>
      <p:sp>
        <p:nvSpPr>
          <p:cNvPr id="36" name="V-form med huvud 35"/>
          <p:cNvSpPr/>
          <p:nvPr/>
        </p:nvSpPr>
        <p:spPr>
          <a:xfrm>
            <a:off x="4249069" y="6723280"/>
            <a:ext cx="1012780" cy="664899"/>
          </a:xfrm>
          <a:prstGeom prst="notchedRightArrow">
            <a:avLst/>
          </a:prstGeom>
          <a:gradFill>
            <a:gsLst>
              <a:gs pos="0">
                <a:srgbClr val="2787A0"/>
              </a:gs>
              <a:gs pos="91000">
                <a:srgbClr val="35B2D4"/>
              </a:gs>
              <a:gs pos="100000">
                <a:srgbClr val="35B2D4"/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100" b="1" dirty="0">
              <a:solidFill>
                <a:schemeClr val="tx1"/>
              </a:solidFill>
            </a:endParaRPr>
          </a:p>
        </p:txBody>
      </p:sp>
      <p:sp>
        <p:nvSpPr>
          <p:cNvPr id="2074" name="textruta 36"/>
          <p:cNvSpPr txBox="1">
            <a:spLocks noChangeArrowheads="1"/>
          </p:cNvSpPr>
          <p:nvPr/>
        </p:nvSpPr>
        <p:spPr bwMode="auto">
          <a:xfrm>
            <a:off x="1500188" y="-7707"/>
            <a:ext cx="3960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b="1" dirty="0" smtClean="0"/>
              <a:t>BLANKETTGUIDE</a:t>
            </a:r>
            <a:endParaRPr lang="sv-SE" altLang="sv-SE" sz="1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i="1" dirty="0"/>
              <a:t>Pankreas och periampullära området</a:t>
            </a:r>
          </a:p>
        </p:txBody>
      </p:sp>
      <p:grpSp>
        <p:nvGrpSpPr>
          <p:cNvPr id="4" name="Grupp 3"/>
          <p:cNvGrpSpPr/>
          <p:nvPr/>
        </p:nvGrpSpPr>
        <p:grpSpPr>
          <a:xfrm>
            <a:off x="347718" y="947346"/>
            <a:ext cx="1289258" cy="1824149"/>
            <a:chOff x="335213" y="952314"/>
            <a:chExt cx="1289258" cy="1824149"/>
          </a:xfrm>
        </p:grpSpPr>
        <p:sp>
          <p:nvSpPr>
            <p:cNvPr id="5" name="Flödesschema: Process 4"/>
            <p:cNvSpPr/>
            <p:nvPr/>
          </p:nvSpPr>
          <p:spPr>
            <a:xfrm>
              <a:off x="335213" y="952314"/>
              <a:ext cx="1289258" cy="1824149"/>
            </a:xfrm>
            <a:prstGeom prst="flowChart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sz="1600" b="1" dirty="0" smtClean="0"/>
                <a:t>Anmälan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sz="1600" b="1" dirty="0" smtClean="0"/>
                <a:t>(A)</a:t>
              </a:r>
              <a:endParaRPr lang="sv-SE" sz="1600" b="1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v-SE" dirty="0"/>
            </a:p>
          </p:txBody>
        </p:sp>
        <p:sp>
          <p:nvSpPr>
            <p:cNvPr id="6" name="textruta 5"/>
            <p:cNvSpPr txBox="1">
              <a:spLocks noChangeArrowheads="1"/>
            </p:cNvSpPr>
            <p:nvPr/>
          </p:nvSpPr>
          <p:spPr bwMode="auto">
            <a:xfrm>
              <a:off x="405282" y="2430916"/>
              <a:ext cx="1108800" cy="246221"/>
            </a:xfrm>
            <a:prstGeom prst="rect">
              <a:avLst/>
            </a:prstGeom>
            <a:solidFill>
              <a:srgbClr val="7030A0"/>
            </a:solidFill>
            <a:ln w="12700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54000" rIns="5400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sz="1000" b="1" dirty="0">
                  <a:solidFill>
                    <a:schemeClr val="bg1"/>
                  </a:solidFill>
                  <a:latin typeface="+mn-lt"/>
                </a:rPr>
                <a:t>Canceranmälan</a:t>
              </a:r>
            </a:p>
          </p:txBody>
        </p:sp>
        <p:sp>
          <p:nvSpPr>
            <p:cNvPr id="39" name="Romb 38"/>
            <p:cNvSpPr/>
            <p:nvPr/>
          </p:nvSpPr>
          <p:spPr>
            <a:xfrm>
              <a:off x="1246646" y="1007215"/>
              <a:ext cx="323850" cy="331788"/>
            </a:xfrm>
            <a:prstGeom prst="diamond">
              <a:avLst/>
            </a:prstGeom>
            <a:solidFill>
              <a:srgbClr val="FF0000"/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SE"/>
            </a:p>
          </p:txBody>
        </p:sp>
      </p:grpSp>
      <p:sp>
        <p:nvSpPr>
          <p:cNvPr id="45" name="Romb 44"/>
          <p:cNvSpPr>
            <a:spLocks noChangeAspect="1"/>
          </p:cNvSpPr>
          <p:nvPr/>
        </p:nvSpPr>
        <p:spPr>
          <a:xfrm>
            <a:off x="6137747" y="4869676"/>
            <a:ext cx="323850" cy="331788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50" name="Rektangel 49"/>
          <p:cNvSpPr/>
          <p:nvPr/>
        </p:nvSpPr>
        <p:spPr>
          <a:xfrm>
            <a:off x="276224" y="8030957"/>
            <a:ext cx="6364483" cy="812161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54" name="V-form med huvud 53"/>
          <p:cNvSpPr/>
          <p:nvPr/>
        </p:nvSpPr>
        <p:spPr>
          <a:xfrm>
            <a:off x="787518" y="7960293"/>
            <a:ext cx="4334491" cy="917784"/>
          </a:xfrm>
          <a:prstGeom prst="notchedRight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sz="1100" b="1" dirty="0" smtClean="0">
                <a:solidFill>
                  <a:schemeClr val="tx1"/>
                </a:solidFill>
                <a:latin typeface="Arial" charset="0"/>
              </a:rPr>
              <a:t>Onkologisk behandling </a:t>
            </a:r>
            <a:r>
              <a:rPr lang="sv-SE" sz="1100" b="1" dirty="0" smtClean="0">
                <a:solidFill>
                  <a:schemeClr val="tx1"/>
                </a:solidFill>
                <a:latin typeface="Arial" charset="0"/>
              </a:rPr>
              <a:t>enl. </a:t>
            </a:r>
            <a:r>
              <a:rPr lang="sv-SE" sz="1100" b="1" dirty="0" smtClean="0">
                <a:solidFill>
                  <a:schemeClr val="tx1"/>
                </a:solidFill>
                <a:latin typeface="Arial" charset="0"/>
              </a:rPr>
              <a:t>formulär A, D eller </a:t>
            </a:r>
            <a:r>
              <a:rPr lang="sv-SE" sz="1100" b="1" dirty="0" smtClean="0">
                <a:solidFill>
                  <a:schemeClr val="tx1"/>
                </a:solidFill>
                <a:latin typeface="Arial" charset="0"/>
              </a:rPr>
              <a:t>F</a:t>
            </a:r>
          </a:p>
          <a:p>
            <a:pPr algn="ctr">
              <a:defRPr/>
            </a:pPr>
            <a:r>
              <a:rPr lang="sv-SE" sz="1100" b="1" dirty="0" smtClean="0">
                <a:solidFill>
                  <a:schemeClr val="tx1"/>
                </a:solidFill>
                <a:latin typeface="Arial" charset="0"/>
              </a:rPr>
              <a:t>Ej NET/NEC</a:t>
            </a:r>
          </a:p>
        </p:txBody>
      </p:sp>
      <p:sp>
        <p:nvSpPr>
          <p:cNvPr id="55" name="Flödesschema: Process 54"/>
          <p:cNvSpPr/>
          <p:nvPr/>
        </p:nvSpPr>
        <p:spPr>
          <a:xfrm>
            <a:off x="5252721" y="7677860"/>
            <a:ext cx="1245257" cy="151538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Onkologisk behandling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4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 smtClean="0"/>
              <a:t>(G)</a:t>
            </a:r>
            <a:endParaRPr lang="sv-SE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51" name="Romb 50"/>
          <p:cNvSpPr/>
          <p:nvPr/>
        </p:nvSpPr>
        <p:spPr>
          <a:xfrm>
            <a:off x="369946" y="8233483"/>
            <a:ext cx="323850" cy="331787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812594" y="9624048"/>
            <a:ext cx="20454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Senast uppdaterad </a:t>
            </a:r>
            <a:r>
              <a:rPr lang="sv-SE" sz="1000" dirty="0" smtClean="0">
                <a:solidFill>
                  <a:schemeClr val="bg1">
                    <a:lumMod val="50000"/>
                  </a:schemeClr>
                </a:solidFill>
              </a:rPr>
              <a:t>2025-03-20</a:t>
            </a:r>
            <a:endParaRPr lang="sv-SE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 rot="2368906">
            <a:off x="1412672" y="5702407"/>
            <a:ext cx="15253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b="1" dirty="0">
                <a:solidFill>
                  <a:schemeClr val="bg1"/>
                </a:solidFill>
                <a:latin typeface="+mn-lt"/>
              </a:rPr>
              <a:t>Resektion = Ja</a:t>
            </a:r>
          </a:p>
          <a:p>
            <a:pPr algn="ctr"/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OCH malign tumör men ej NET/NEC</a:t>
            </a:r>
            <a:endParaRPr lang="sv-SE" sz="11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2" name="textruta 51"/>
          <p:cNvSpPr txBox="1">
            <a:spLocks noChangeArrowheads="1"/>
          </p:cNvSpPr>
          <p:nvPr/>
        </p:nvSpPr>
        <p:spPr bwMode="auto">
          <a:xfrm>
            <a:off x="5261849" y="6158466"/>
            <a:ext cx="1108075" cy="246221"/>
          </a:xfrm>
          <a:prstGeom prst="rect">
            <a:avLst/>
          </a:prstGeom>
          <a:solidFill>
            <a:srgbClr val="2787A0"/>
          </a:solidFill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solidFill>
                  <a:schemeClr val="bg1"/>
                </a:solidFill>
                <a:latin typeface="+mn-lt"/>
              </a:rPr>
              <a:t>Canceranmälan</a:t>
            </a:r>
          </a:p>
        </p:txBody>
      </p:sp>
      <p:sp>
        <p:nvSpPr>
          <p:cNvPr id="8" name="Högerpil med huvud 7"/>
          <p:cNvSpPr/>
          <p:nvPr/>
        </p:nvSpPr>
        <p:spPr>
          <a:xfrm rot="10800000">
            <a:off x="1779750" y="3732575"/>
            <a:ext cx="3262408" cy="1159784"/>
          </a:xfrm>
          <a:prstGeom prst="notchedRight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2388100" y="4020737"/>
            <a:ext cx="28531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b="1" dirty="0">
                <a:solidFill>
                  <a:schemeClr val="bg1"/>
                </a:solidFill>
                <a:latin typeface="+mn-lt"/>
              </a:rPr>
              <a:t>Resektion = </a:t>
            </a:r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Ja  eller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Resektion </a:t>
            </a:r>
            <a:r>
              <a:rPr lang="sv-SE" sz="1100" b="1" dirty="0">
                <a:solidFill>
                  <a:schemeClr val="bg1"/>
                </a:solidFill>
                <a:latin typeface="+mn-lt"/>
              </a:rPr>
              <a:t>= Nej </a:t>
            </a:r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och Prov </a:t>
            </a:r>
            <a:r>
              <a:rPr lang="sv-SE" sz="1100" b="1" dirty="0">
                <a:solidFill>
                  <a:schemeClr val="bg1"/>
                </a:solidFill>
                <a:latin typeface="+mn-lt"/>
              </a:rPr>
              <a:t>taget för </a:t>
            </a:r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histopatologisk </a:t>
            </a:r>
            <a:r>
              <a:rPr lang="sv-SE" sz="1100" b="1" dirty="0">
                <a:solidFill>
                  <a:schemeClr val="bg1"/>
                </a:solidFill>
                <a:latin typeface="+mn-lt"/>
              </a:rPr>
              <a:t>undersökning= Ja</a:t>
            </a:r>
          </a:p>
        </p:txBody>
      </p:sp>
      <p:sp>
        <p:nvSpPr>
          <p:cNvPr id="49" name="textruta 48"/>
          <p:cNvSpPr txBox="1">
            <a:spLocks noChangeArrowheads="1"/>
          </p:cNvSpPr>
          <p:nvPr/>
        </p:nvSpPr>
        <p:spPr bwMode="auto">
          <a:xfrm>
            <a:off x="5261849" y="3643309"/>
            <a:ext cx="1108075" cy="24622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solidFill>
                  <a:schemeClr val="bg1"/>
                </a:solidFill>
                <a:latin typeface="+mn-lt"/>
              </a:rPr>
              <a:t>Canceranmälan</a:t>
            </a:r>
          </a:p>
        </p:txBody>
      </p:sp>
      <p:sp>
        <p:nvSpPr>
          <p:cNvPr id="53" name="Romb 52"/>
          <p:cNvSpPr>
            <a:spLocks noChangeAspect="1"/>
          </p:cNvSpPr>
          <p:nvPr/>
        </p:nvSpPr>
        <p:spPr>
          <a:xfrm>
            <a:off x="3715866" y="5817096"/>
            <a:ext cx="323850" cy="331788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37" name="textruta 36"/>
          <p:cNvSpPr txBox="1">
            <a:spLocks noChangeArrowheads="1"/>
          </p:cNvSpPr>
          <p:nvPr/>
        </p:nvSpPr>
        <p:spPr bwMode="auto">
          <a:xfrm>
            <a:off x="418399" y="5233969"/>
            <a:ext cx="1108075" cy="246221"/>
          </a:xfrm>
          <a:prstGeom prst="rect">
            <a:avLst/>
          </a:prstGeom>
          <a:solidFill>
            <a:srgbClr val="2787A0"/>
          </a:solidFill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solidFill>
                  <a:schemeClr val="bg1"/>
                </a:solidFill>
                <a:latin typeface="+mn-lt"/>
              </a:rPr>
              <a:t>Canceranmälan</a:t>
            </a:r>
          </a:p>
        </p:txBody>
      </p:sp>
      <p:sp>
        <p:nvSpPr>
          <p:cNvPr id="34" name="Högerpil med huvud 33"/>
          <p:cNvSpPr/>
          <p:nvPr/>
        </p:nvSpPr>
        <p:spPr>
          <a:xfrm flipH="1">
            <a:off x="1516628" y="2902569"/>
            <a:ext cx="3590687" cy="709765"/>
          </a:xfrm>
          <a:prstGeom prst="notchedRightArrow">
            <a:avLst>
              <a:gd name="adj1" fmla="val 64444"/>
              <a:gd name="adj2" fmla="val 35603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80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 dirty="0"/>
          </a:p>
        </p:txBody>
      </p:sp>
      <p:sp>
        <p:nvSpPr>
          <p:cNvPr id="40" name="textruta 33"/>
          <p:cNvSpPr txBox="1">
            <a:spLocks noChangeArrowheads="1"/>
          </p:cNvSpPr>
          <p:nvPr/>
        </p:nvSpPr>
        <p:spPr bwMode="auto">
          <a:xfrm>
            <a:off x="561116" y="3047636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dirty="0"/>
              <a:t>KLAR !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76223" y="8985448"/>
            <a:ext cx="43936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aseline="30000" dirty="0" smtClean="0"/>
              <a:t>#</a:t>
            </a:r>
            <a:r>
              <a:rPr lang="sv-SE" sz="1100" dirty="0" smtClean="0"/>
              <a:t>Från och med år 2025 fylls D-formuläret i för samtliga opererade patienter (före 2025 fylldes formuläret i endast för de med Resektion = Ja).</a:t>
            </a:r>
            <a:endParaRPr lang="sv-SE" dirty="0"/>
          </a:p>
        </p:txBody>
      </p:sp>
      <p:sp>
        <p:nvSpPr>
          <p:cNvPr id="41" name="V-form med huvud 28"/>
          <p:cNvSpPr/>
          <p:nvPr/>
        </p:nvSpPr>
        <p:spPr bwMode="auto">
          <a:xfrm rot="5400000">
            <a:off x="238635" y="6025151"/>
            <a:ext cx="1190721" cy="677615"/>
          </a:xfrm>
          <a:prstGeom prst="notchedRightArrow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80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100" b="1" dirty="0">
              <a:solidFill>
                <a:schemeClr val="tx1"/>
              </a:solidFill>
            </a:endParaRPr>
          </a:p>
        </p:txBody>
      </p:sp>
      <p:sp>
        <p:nvSpPr>
          <p:cNvPr id="44" name="textruta 33"/>
          <p:cNvSpPr txBox="1">
            <a:spLocks noChangeArrowheads="1"/>
          </p:cNvSpPr>
          <p:nvPr/>
        </p:nvSpPr>
        <p:spPr bwMode="auto">
          <a:xfrm>
            <a:off x="424388" y="7096050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000" b="1" dirty="0"/>
              <a:t>KLAR !</a:t>
            </a:r>
          </a:p>
        </p:txBody>
      </p:sp>
      <p:sp>
        <p:nvSpPr>
          <p:cNvPr id="42" name="textruta 41"/>
          <p:cNvSpPr txBox="1"/>
          <p:nvPr/>
        </p:nvSpPr>
        <p:spPr>
          <a:xfrm>
            <a:off x="1779750" y="3047636"/>
            <a:ext cx="3375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solidFill>
                  <a:schemeClr val="bg1"/>
                </a:solidFill>
                <a:latin typeface="+mn-lt"/>
              </a:rPr>
              <a:t>Operation ej genomförd = Ja </a:t>
            </a:r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eller</a:t>
            </a:r>
          </a:p>
          <a:p>
            <a:r>
              <a:rPr lang="sv-SE" sz="1100" b="1" dirty="0" smtClean="0">
                <a:solidFill>
                  <a:schemeClr val="bg1"/>
                </a:solidFill>
                <a:latin typeface="+mn-lt"/>
              </a:rPr>
              <a:t>Prov </a:t>
            </a:r>
            <a:r>
              <a:rPr lang="sv-SE" sz="1100" b="1" dirty="0">
                <a:solidFill>
                  <a:schemeClr val="bg1"/>
                </a:solidFill>
                <a:latin typeface="+mn-lt"/>
              </a:rPr>
              <a:t>taget för histopatologisk undersökning = Nej</a:t>
            </a:r>
          </a:p>
        </p:txBody>
      </p:sp>
    </p:spTree>
    <p:extLst>
      <p:ext uri="{BB962C8B-B14F-4D97-AF65-F5344CB8AC3E}">
        <p14:creationId xmlns:p14="http://schemas.microsoft.com/office/powerpoint/2010/main" val="20324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144</Words>
  <Application>Microsoft Office PowerPoint</Application>
  <PresentationFormat>A4 (210 x 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Landstinget i Östergötland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5NB5</dc:creator>
  <cp:lastModifiedBy>Sterneberg Sara</cp:lastModifiedBy>
  <cp:revision>113</cp:revision>
  <cp:lastPrinted>2018-04-27T08:29:57Z</cp:lastPrinted>
  <dcterms:created xsi:type="dcterms:W3CDTF">2011-05-11T12:14:09Z</dcterms:created>
  <dcterms:modified xsi:type="dcterms:W3CDTF">2025-03-20T12:43:39Z</dcterms:modified>
</cp:coreProperties>
</file>